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35.xml" ContentType="application/vnd.openxmlformats-officedocument.theme+xml"/>
  <Override PartName="/ppt/theme/theme8.xml" ContentType="application/vnd.openxmlformats-officedocument.theme+xml"/>
  <Override PartName="/ppt/theme/theme44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1.jpeg" ContentType="image/jpeg"/>
  <Override PartName="/ppt/media/image10.png" ContentType="image/png"/>
  <Override PartName="/ppt/media/image6.png" ContentType="image/png"/>
  <Override PartName="/ppt/media/image15.png" ContentType="image/png"/>
  <Override PartName="/ppt/media/image3.wmf" ContentType="image/x-wmf"/>
  <Override PartName="/ppt/media/image1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" Target="slides/slide1.xml"/><Relationship Id="rId47" Type="http://schemas.openxmlformats.org/officeDocument/2006/relationships/slide" Target="slides/slide2.xml"/><Relationship Id="rId48" Type="http://schemas.openxmlformats.org/officeDocument/2006/relationships/slide" Target="slides/slide3.xml"/><Relationship Id="rId49" Type="http://schemas.openxmlformats.org/officeDocument/2006/relationships/slide" Target="slides/slide4.xml"/><Relationship Id="rId50" Type="http://schemas.openxmlformats.org/officeDocument/2006/relationships/slide" Target="slides/slide5.xml"/><Relationship Id="rId51" Type="http://schemas.openxmlformats.org/officeDocument/2006/relationships/slide" Target="slides/slide6.xml"/><Relationship Id="rId52" Type="http://schemas.openxmlformats.org/officeDocument/2006/relationships/slide" Target="slides/slide7.xml"/><Relationship Id="rId53" Type="http://schemas.openxmlformats.org/officeDocument/2006/relationships/slide" Target="slides/slide8.xml"/><Relationship Id="rId5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9D2A92-ABF0-466A-A2FA-69FBDE0FE3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DE3B775-10F1-4E17-BF51-B45A55C88B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947BD15-6716-4659-B2A7-08D638B2BE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285B28AE-CA22-466A-B2F7-937B628818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1B63D7CF-77C1-4E18-9C10-D8F94999C6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A662DDE5-25A9-4ABB-BFEE-7F73ED1474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BC515524-9E6D-4189-8A7D-D4E7A4FB84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941CC9B2-0A7B-4724-AE50-78DA1D9A73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91187739-AB81-4F7D-805C-7C847CE467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8D2128D8-4545-4AD2-965A-B9AF0658F7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1B7EEE2A-5B67-4511-AB33-E1AFE8AA0F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5FABB3-9FCB-4A6C-BFD7-F14FBCEA86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6277B510-E62A-4E4B-8FEB-16E6393F4F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22B3CFB2-9567-4525-ACE1-BEE6B11473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2A0BE972-589A-4DF4-B6F6-98725B8A8A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7D1A4931-16AE-4B3B-9B42-6567C0A90A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E7BCAA9A-9CC1-425F-AA32-528A06F13C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A9B3FAC1-D402-414C-BD57-08B776D615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C63CCEF6-7275-40E1-8A44-D1D5CEF09C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7CD86143-BFDB-4FF4-8912-27A3B7CDAF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79C56829-4C96-4F47-A8B0-F6556B0DE1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8C5E96EC-E6C8-4EBB-9562-4EE0ACC5FF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5D1F0F7-F7B0-4755-9977-047000756C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3EB9C984-CDC0-4E59-AE27-D49787681B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ECE1870E-94FE-46AD-ACBE-D0F0B8A034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E07495DE-1921-4282-8289-0055FA919F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12072880-ABC9-41C1-96F6-B2D8D7291F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EFED3816-53B6-4725-BBFE-6DBCA04104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371A10A3-3C8B-4C9B-A7F8-0C0E1E6640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A0308DBE-5FD7-4790-BFE3-C6290E73AA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DE766D59-9D0A-45B7-8C9A-403A7E8A85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B2E263FB-B9C8-46BF-95B6-BD1AC379B4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B15075DD-BBEB-417A-B39D-9CAB92F425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2F96561-9EBA-4811-94DA-0ABC52BDE0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E01F9FFB-5297-474F-B915-BDA2A2AAE8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B2C41E99-33D6-4EB4-88D1-7502C744A1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7AD2B599-195A-4759-89CD-05F3229D77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68F5166A-4C88-4669-82BA-412FB42D30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A4CAFEFC-7637-4492-AB5D-2103FF4E7B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5F7A8A96-3C15-452A-AFEC-AAAD3F5825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DABC5B7-E1F6-4A99-A3DE-9B2E38567F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54DF345-9279-47F7-9D99-3902E93731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8863CCB-B1BB-413E-B99B-BC595EF6FB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B0B014D-B70D-4849-852C-9D4F766452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41AF22B-C61D-4499-89AE-380469F361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edit the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title text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38E5FF2-337E-45D3-9DC9-E68FA37CC0E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CD620D-E428-477A-ACCB-03ADE615E18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87E0F3-4249-4242-9F4D-1524026E455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1C94C6-420A-4FCA-8647-477C8B27C10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7C011CE-E673-4BD2-8854-003E52A833E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55E7FD-0F2E-486A-BFAD-64F4403BDB6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C4CB23-E7A2-4488-A469-B86FD828F2F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C58E80-881D-411F-968E-AE9B6D5CF89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EF2346B-ACC4-43EB-ABAD-E230BC0C975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C73758-26EE-4B8A-A86A-58BA87DB3EB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B075632-15F5-4FD3-A4E2-A17D8066AD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C45FA1-A529-408B-A1A4-CC8B833FDA6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E4F4D6B-F81B-4BAE-A0DC-E9D7DB1ADC5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3067E7-3C90-4FD9-AAD3-D7CABDDDDB0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2C8E5F-A0EE-4ADA-844D-BC559C9778E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09D0D0-38D0-4B8B-A09A-CCC7F8FE93F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53BA65-0F85-413F-8708-8BADD49FA90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6AD68E-F1E1-4CBC-AEE7-0F1158DE197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231A08-F3F4-4307-8109-0EC4D58B51F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E4D8B2-0ACD-4C8D-B09E-C07A520594B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76C272-490E-4724-997C-1A921F8BEAB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7F4883-D488-4A08-B51E-D25F4CB8564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79FCEF-0382-4B2D-B14B-EB6E987B518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3EB8E4-7FFC-489E-9518-ACD7740FF19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77391C5-A731-4112-ACBD-945EB95EA75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7E2BFB-942D-4C7D-A319-08A8D613067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E58C86-E268-4278-99E1-557513D7AD7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FC4EECD-C8C7-49DD-9747-F17FEB6AF2E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EA5FD8D-45C0-4686-9898-36C7FE0A33A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FEB18F-7678-48A1-80D1-23E7ECAD474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82651E-6D8E-471C-8EAE-F47AED87130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AAEFD0-A54E-44CF-8DF8-3E2B1F3053E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8BAED15-CC05-4619-A173-5B86F24C7F4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B39FE8-A3B1-4001-A9EF-7E19B4D89CD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232BFC-4386-4263-A6F8-0F4A30FBDCA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ftr" idx="121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sldNum" idx="122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249809-71A8-41E5-B6CE-C47F9F894F9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dt" idx="123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ftr" idx="124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sldNum" idx="125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46C6CA-DF83-4849-9E4C-4B0E5C062B7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dt" idx="126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ftr" idx="127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sldNum" idx="128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6E83606-DD6F-4A46-95F6-2F447419444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dt" idx="129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ftr" idx="130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131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C9B693-E758-43CF-B9C5-2238DE5335A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dt" idx="132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2"/>
    <p:sldLayoutId id="2147483736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CC5CD2-AFB1-4653-932D-9B8CDFA17AB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B7EC9C-C5AA-4016-A6A5-A09F28742EE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594BB2-09BC-4FD9-94FE-B968DC3B52A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07797F7-00B4-455D-97E8-3F0BF365F50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948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086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B10CE3-655F-47AE-8B7D-DFE67315FCE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Прямоугольник 1"/>
          <p:cNvSpPr/>
          <p:nvPr/>
        </p:nvSpPr>
        <p:spPr>
          <a:xfrm>
            <a:off x="-39240" y="-203040"/>
            <a:ext cx="1283400" cy="713448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2760" cy="6851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33" name="Рисунок 6" descr=""/>
          <p:cNvPicPr/>
          <p:nvPr/>
        </p:nvPicPr>
        <p:blipFill>
          <a:blip r:embed="rId1"/>
          <a:srcRect l="71" t="0" r="71" b="0"/>
          <a:stretch/>
        </p:blipFill>
        <p:spPr>
          <a:xfrm>
            <a:off x="457560" y="7920"/>
            <a:ext cx="12186000" cy="6850440"/>
          </a:xfrm>
          <a:prstGeom prst="rect">
            <a:avLst/>
          </a:prstGeom>
          <a:ln w="0">
            <a:solidFill>
              <a:srgbClr val="102b6a"/>
            </a:solidFill>
          </a:ln>
        </p:spPr>
      </p:pic>
      <p:sp>
        <p:nvSpPr>
          <p:cNvPr id="234" name="Скругленный прямоугольник 7"/>
          <p:cNvSpPr/>
          <p:nvPr/>
        </p:nvSpPr>
        <p:spPr>
          <a:xfrm>
            <a:off x="698760" y="626400"/>
            <a:ext cx="10788120" cy="104004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35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21320" y="894240"/>
            <a:ext cx="1805040" cy="504000"/>
          </a:xfrm>
          <a:prstGeom prst="rect">
            <a:avLst/>
          </a:prstGeom>
          <a:ln w="0">
            <a:noFill/>
          </a:ln>
        </p:spPr>
      </p:pic>
      <p:sp>
        <p:nvSpPr>
          <p:cNvPr id="236" name="TextBox 17"/>
          <p:cNvSpPr/>
          <p:nvPr/>
        </p:nvSpPr>
        <p:spPr>
          <a:xfrm>
            <a:off x="698760" y="1955160"/>
            <a:ext cx="1087740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Роль вирусов в экосистемах. Эволюция вирусов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7" name="TextBox 18"/>
          <p:cNvSpPr/>
          <p:nvPr/>
        </p:nvSpPr>
        <p:spPr>
          <a:xfrm>
            <a:off x="565920" y="5563440"/>
            <a:ext cx="91972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Дисциплина: Вирусология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Читает: студент 4 курса гр. 3721Б1БЛ7, Нгуен 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TextBox 19"/>
          <p:cNvSpPr/>
          <p:nvPr/>
        </p:nvSpPr>
        <p:spPr>
          <a:xfrm rot="16200000">
            <a:off x="10747800" y="955080"/>
            <a:ext cx="1040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uFillTx/>
                <a:latin typeface="Arial"/>
                <a:ea typeface="DejaVu Sans"/>
              </a:rPr>
              <a:t>2024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AutoShape 2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0" name="AutoShape 4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242" name="Скругленный прямоугольник 24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3" name="TextBox 25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Экология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TextBox 26"/>
          <p:cNvSpPr/>
          <p:nvPr/>
        </p:nvSpPr>
        <p:spPr>
          <a:xfrm>
            <a:off x="1974960" y="376920"/>
            <a:ext cx="2245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О метагеномике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TextBox 27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TextBox 28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1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47" name="Прямая соединительная линия 29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48" name="TextBox 31"/>
          <p:cNvSpPr/>
          <p:nvPr/>
        </p:nvSpPr>
        <p:spPr>
          <a:xfrm>
            <a:off x="271080" y="1193400"/>
            <a:ext cx="94690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249" name="Прямая соединительная линия 32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0" name="Прямая соединительная линия 33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51" name="Прямая соединительная линия 34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52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253" name="AutoShape 2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4" name="AutoShape 4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55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256" name=""/>
          <p:cNvSpPr/>
          <p:nvPr/>
        </p:nvSpPr>
        <p:spPr>
          <a:xfrm>
            <a:off x="3020400" y="2167560"/>
            <a:ext cx="60156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57" name=""/>
          <p:cNvSpPr/>
          <p:nvPr/>
        </p:nvSpPr>
        <p:spPr>
          <a:xfrm>
            <a:off x="382320" y="1982520"/>
            <a:ext cx="10121040" cy="21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4"/>
          <a:stretch/>
        </p:blipFill>
        <p:spPr>
          <a:xfrm>
            <a:off x="415080" y="1424520"/>
            <a:ext cx="4761720" cy="348552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1846800" y="4101480"/>
            <a:ext cx="156636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44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Мета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340560" y="2400120"/>
            <a:ext cx="156636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0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мфетамин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902040" y="2479320"/>
            <a:ext cx="148752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0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дон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2118960" y="2593080"/>
            <a:ext cx="148752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000" strike="noStrike" u="none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uFillTx/>
                <a:latin typeface="Arial"/>
                <a:ea typeface="DejaVu Sans"/>
              </a:rPr>
              <a:t>геномика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48560" y="5106240"/>
            <a:ext cx="4728960" cy="35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Разнообразие вирусов зависит от условий окружающей среды, которые определяют виды хозяев. Например, в Атлантическом океане найдено 129 тысяч вирусных генотипов, а в Северном Ледовитом океане — только 532.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5"/>
          <a:stretch/>
        </p:blipFill>
        <p:spPr>
          <a:xfrm>
            <a:off x="5177160" y="2167560"/>
            <a:ext cx="6412680" cy="353124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6"/>
          <a:stretch/>
        </p:blipFill>
        <p:spPr>
          <a:xfrm>
            <a:off x="420120" y="1090080"/>
            <a:ext cx="11328480" cy="522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Рисунок 4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267" name="Скругленный прямоугольник 3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8" name="TextBox 8"/>
          <p:cNvSpPr/>
          <p:nvPr/>
        </p:nvSpPr>
        <p:spPr>
          <a:xfrm>
            <a:off x="375480" y="376920"/>
            <a:ext cx="1593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Экология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TextBox 10"/>
          <p:cNvSpPr/>
          <p:nvPr/>
        </p:nvSpPr>
        <p:spPr>
          <a:xfrm>
            <a:off x="1974960" y="376920"/>
            <a:ext cx="2245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Метагеномика почвы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TextBox 11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TextBox 12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2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2" name="Прямая соединительная линия 5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73" name="TextBox 13"/>
          <p:cNvSpPr/>
          <p:nvPr/>
        </p:nvSpPr>
        <p:spPr>
          <a:xfrm>
            <a:off x="271080" y="1193400"/>
            <a:ext cx="345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Кококо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74" name="Прямая соединительная линия 6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5" name="Прямая соединительная линия 7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76" name="Прямая соединительная линия 8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77" name="Рисунок 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278" name="AutoShape 5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9" name="AutoShape 6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280" name="Picture 2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020400" y="2167560"/>
            <a:ext cx="60156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2" name=""/>
          <p:cNvSpPr/>
          <p:nvPr/>
        </p:nvSpPr>
        <p:spPr>
          <a:xfrm>
            <a:off x="382320" y="1982520"/>
            <a:ext cx="10121040" cy="21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3" name=""/>
          <p:cNvSpPr/>
          <p:nvPr/>
        </p:nvSpPr>
        <p:spPr>
          <a:xfrm>
            <a:off x="153360" y="5468040"/>
            <a:ext cx="99302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05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Почвенные вирусы гораздо менее изучены, чем морские. Каждый тип почвы имеет уникальный набор вирусов, многие из которых неизвестны науке. В дождевых лесах вирусов значительно больше, чем в пустынях. Только 35% или меньше последовательностей метагенома почвенных вирусов совпадает с данными в базах, что указывает на богатое разнообразие вирусов с неизвестными генами в почве.</a:t>
            </a:r>
            <a:endParaRPr b="0" lang="ru-RU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4"/>
          <a:stretch/>
        </p:blipFill>
        <p:spPr>
          <a:xfrm>
            <a:off x="99720" y="1806480"/>
            <a:ext cx="5303880" cy="327528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5"/>
          <a:stretch/>
        </p:blipFill>
        <p:spPr>
          <a:xfrm>
            <a:off x="5443560" y="1930680"/>
            <a:ext cx="5832360" cy="316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Рисунок 7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287" name="Скругленный прямоугольник 4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8" name="TextBox 14"/>
          <p:cNvSpPr/>
          <p:nvPr/>
        </p:nvSpPr>
        <p:spPr>
          <a:xfrm>
            <a:off x="375480" y="376920"/>
            <a:ext cx="15937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Экология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TextBox 15"/>
          <p:cNvSpPr/>
          <p:nvPr/>
        </p:nvSpPr>
        <p:spPr>
          <a:xfrm>
            <a:off x="1974960" y="376920"/>
            <a:ext cx="2245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Микробная петля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TextBox 16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01.2025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TextBox 20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2" name="Прямая соединительная линия 9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sp>
        <p:nvSpPr>
          <p:cNvPr id="293" name="TextBox 21"/>
          <p:cNvSpPr/>
          <p:nvPr/>
        </p:nvSpPr>
        <p:spPr>
          <a:xfrm>
            <a:off x="271080" y="1193400"/>
            <a:ext cx="34531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Принципы разделения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4" name="Прямая соединительная линия 10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5" name="Прямая соединительная линия 11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296" name="Прямая соединительная линия 12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297" name="Рисунок 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298" name="AutoShape 7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9" name="AutoShape 8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00" name="Picture 3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3020400" y="2167560"/>
            <a:ext cx="601560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2" name=""/>
          <p:cNvSpPr/>
          <p:nvPr/>
        </p:nvSpPr>
        <p:spPr>
          <a:xfrm>
            <a:off x="184680" y="2045520"/>
            <a:ext cx="3383640" cy="34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Вирусы играют ключевую роль в перераспределении органического вещества, поддерживая углерод и другие элементы в растворенном виде, доступные для автотрофного бактериопланктона. Это способствует круговороту углерода в экосистемах. Автотрофы производят органические вещества, которые затем используются гетеротрофами, а минерализованные элементы возвращаются в среду и ассимилируются автотрофами, замкнув круг.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Первичные продуценты, такие как автотрофные бактерии, протисты и водоросли, обеспечивают продукцию органических веществ. Гетеротрофы используют эти вещества и мертвые клетки. Вирусная инфекция может привести к массовой гибели хозяев, высвобождая компоненты биомассы в растворенное органическое вещество и минеральные элементы, что влияет на экосистемы, например, прерывая цветение водоемов.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4"/>
          <a:stretch/>
        </p:blipFill>
        <p:spPr>
          <a:xfrm>
            <a:off x="3837600" y="1780200"/>
            <a:ext cx="6904800" cy="2287080"/>
          </a:xfrm>
          <a:prstGeom prst="rect">
            <a:avLst/>
          </a:prstGeom>
          <a:ln w="0">
            <a:noFill/>
          </a:ln>
        </p:spPr>
      </p:pic>
      <p:pic>
        <p:nvPicPr>
          <p:cNvPr id="304" name="" descr=""/>
          <p:cNvPicPr/>
          <p:nvPr/>
        </p:nvPicPr>
        <p:blipFill>
          <a:blip r:embed="rId5"/>
          <a:stretch/>
        </p:blipFill>
        <p:spPr>
          <a:xfrm>
            <a:off x="5947560" y="3632760"/>
            <a:ext cx="3473280" cy="260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Рисунок 23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306" name="Скругленный прямоугольник 24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7" name="TextBox 26"/>
          <p:cNvSpPr/>
          <p:nvPr/>
        </p:nvSpPr>
        <p:spPr>
          <a:xfrm>
            <a:off x="1831680" y="376920"/>
            <a:ext cx="241092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Островки патогенности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TextBox 27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TextBox 28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10" name="Прямая соединительная линия 29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11" name="Прямая соединительная линия 32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12" name="Прямая соединительная линия 33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13" name="Прямая соединительная линия 34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14" name="Рисунок 35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315" name="AutoShape 2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6" name="AutoShape 4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17" name="Picture 5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318" name="TextBox 1"/>
          <p:cNvSpPr/>
          <p:nvPr/>
        </p:nvSpPr>
        <p:spPr>
          <a:xfrm>
            <a:off x="375480" y="376920"/>
            <a:ext cx="15937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Экология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TextBox 5"/>
          <p:cNvSpPr/>
          <p:nvPr/>
        </p:nvSpPr>
        <p:spPr>
          <a:xfrm>
            <a:off x="443880" y="1116000"/>
            <a:ext cx="90190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Островки патогенности. Факторы лизогенной конверсии (morone)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4"/>
          <a:stretch/>
        </p:blipFill>
        <p:spPr>
          <a:xfrm>
            <a:off x="475200" y="1976040"/>
            <a:ext cx="3417840" cy="3417840"/>
          </a:xfrm>
          <a:prstGeom prst="rect">
            <a:avLst/>
          </a:prstGeom>
          <a:ln w="0">
            <a:noFill/>
          </a:ln>
        </p:spPr>
      </p:pic>
      <p:sp>
        <p:nvSpPr>
          <p:cNvPr id="321" name=""/>
          <p:cNvSpPr txBox="1"/>
          <p:nvPr/>
        </p:nvSpPr>
        <p:spPr>
          <a:xfrm>
            <a:off x="698760" y="5636160"/>
            <a:ext cx="3404520" cy="71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Рис.1 Neisseria meningitidis в СЭМ.</a:t>
            </a:r>
            <a:br>
              <a:rPr sz="1100"/>
            </a:br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Голубое — диплококк, жёлтое — пили. Длина палки = 2 нм. 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5"/>
          <a:stretch/>
        </p:blipFill>
        <p:spPr>
          <a:xfrm>
            <a:off x="6636600" y="2149560"/>
            <a:ext cx="4123080" cy="349704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 txBox="1"/>
          <p:nvPr/>
        </p:nvSpPr>
        <p:spPr>
          <a:xfrm>
            <a:off x="6680520" y="5824440"/>
            <a:ext cx="4104720" cy="40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1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Рис.2 psbA и psbD — кодируют белки фотосистемы II, найдены у цианофагов</a:t>
            </a:r>
            <a:endParaRPr b="0" lang="ru-RU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Рисунок 12" descr=""/>
          <p:cNvPicPr/>
          <p:nvPr/>
        </p:nvPicPr>
        <p:blipFill>
          <a:blip r:embed="rId1"/>
          <a:stretch/>
        </p:blipFill>
        <p:spPr>
          <a:xfrm>
            <a:off x="11185200" y="108540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325" name="Скругленный прямоугольник 5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6" name="TextBox 22"/>
          <p:cNvSpPr/>
          <p:nvPr/>
        </p:nvSpPr>
        <p:spPr>
          <a:xfrm>
            <a:off x="1831680" y="376920"/>
            <a:ext cx="241092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ВПЧ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7" name="TextBox 23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8" name="TextBox 24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7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29" name="Прямая соединительная линия 13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30" name="Прямая соединительная линия 14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31" name="Прямая соединительная линия 15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32" name="Прямая соединительная линия 16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33" name="Рисунок 10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334" name="AutoShape 9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5" name="AutoShape 10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36" name="Picture 4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337" name=""/>
          <p:cNvSpPr/>
          <p:nvPr/>
        </p:nvSpPr>
        <p:spPr>
          <a:xfrm>
            <a:off x="381960" y="1695240"/>
            <a:ext cx="10555200" cy="23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TextBox 29"/>
          <p:cNvSpPr/>
          <p:nvPr/>
        </p:nvSpPr>
        <p:spPr>
          <a:xfrm>
            <a:off x="375480" y="376920"/>
            <a:ext cx="15937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Экология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TextBox 30"/>
          <p:cNvSpPr/>
          <p:nvPr/>
        </p:nvSpPr>
        <p:spPr>
          <a:xfrm>
            <a:off x="443880" y="1116000"/>
            <a:ext cx="9019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Вирусоподобные частицы и пул генов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4"/>
          <a:srcRect l="0" t="0" r="0" b="68009"/>
          <a:stretch/>
        </p:blipFill>
        <p:spPr>
          <a:xfrm>
            <a:off x="855000" y="2483280"/>
            <a:ext cx="7746480" cy="299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Рисунок 1" descr=""/>
          <p:cNvPicPr/>
          <p:nvPr/>
        </p:nvPicPr>
        <p:blipFill>
          <a:blip r:embed="rId1"/>
          <a:stretch/>
        </p:blipFill>
        <p:spPr>
          <a:xfrm>
            <a:off x="11185200" y="1212840"/>
            <a:ext cx="647640" cy="822960"/>
          </a:xfrm>
          <a:prstGeom prst="rect">
            <a:avLst/>
          </a:prstGeom>
          <a:ln w="0">
            <a:noFill/>
          </a:ln>
        </p:spPr>
      </p:pic>
      <p:sp>
        <p:nvSpPr>
          <p:cNvPr id="342" name="Скругленный прямоугольник 1"/>
          <p:cNvSpPr/>
          <p:nvPr/>
        </p:nvSpPr>
        <p:spPr>
          <a:xfrm>
            <a:off x="295560" y="225360"/>
            <a:ext cx="11594520" cy="761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80">
            <a:solidFill>
              <a:srgbClr val="173c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43" name="TextBox 2"/>
          <p:cNvSpPr/>
          <p:nvPr/>
        </p:nvSpPr>
        <p:spPr>
          <a:xfrm>
            <a:off x="1831680" y="376920"/>
            <a:ext cx="241092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300" strike="noStrike" u="none">
                <a:solidFill>
                  <a:srgbClr val="55308d"/>
                </a:solidFill>
                <a:uFillTx/>
                <a:latin typeface="Arial"/>
                <a:ea typeface="DejaVu Sans"/>
              </a:rPr>
              <a:t>Интерфероны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4" name="TextBox 3"/>
          <p:cNvSpPr/>
          <p:nvPr/>
        </p:nvSpPr>
        <p:spPr>
          <a:xfrm rot="16200000">
            <a:off x="11180880" y="5518080"/>
            <a:ext cx="1099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01</a:t>
            </a:r>
            <a:r>
              <a:rPr b="0" lang="ru-RU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.202</a:t>
            </a:r>
            <a:r>
              <a:rPr b="0" lang="en-US" sz="1200" strike="noStrike" u="none">
                <a:solidFill>
                  <a:srgbClr val="fa4012"/>
                </a:solidFill>
                <a:uFillTx/>
                <a:latin typeface="Arial"/>
                <a:ea typeface="DejaVu Sans"/>
              </a:rPr>
              <a:t>5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TextBox 4"/>
          <p:cNvSpPr/>
          <p:nvPr/>
        </p:nvSpPr>
        <p:spPr>
          <a:xfrm>
            <a:off x="11512080" y="6314400"/>
            <a:ext cx="41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4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46" name="Прямая соединительная линия 1"/>
          <p:cNvCxnSpPr/>
          <p:nvPr/>
        </p:nvCxnSpPr>
        <p:spPr>
          <a:xfrm>
            <a:off x="11579040" y="6240600"/>
            <a:ext cx="29412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47" name="Прямая соединительная линия 2"/>
          <p:cNvCxnSpPr/>
          <p:nvPr/>
        </p:nvCxnSpPr>
        <p:spPr>
          <a:xfrm>
            <a:off x="4190760" y="607680"/>
            <a:ext cx="2190240" cy="6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48" name="Прямая соединительная линия 3"/>
          <p:cNvCxnSpPr/>
          <p:nvPr/>
        </p:nvCxnSpPr>
        <p:spPr>
          <a:xfrm>
            <a:off x="637488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cxnSp>
        <p:nvCxnSpPr>
          <p:cNvPr id="349" name="Прямая соединительная линия 4"/>
          <p:cNvCxnSpPr/>
          <p:nvPr/>
        </p:nvCxnSpPr>
        <p:spPr>
          <a:xfrm>
            <a:off x="9295560" y="466200"/>
            <a:ext cx="6120" cy="294120"/>
          </a:xfrm>
          <a:prstGeom prst="straightConnector1">
            <a:avLst/>
          </a:prstGeom>
          <a:ln w="19080">
            <a:solidFill>
              <a:srgbClr val="173c90"/>
            </a:solidFill>
            <a:round/>
          </a:ln>
        </p:spPr>
      </p:cxnSp>
      <p:pic>
        <p:nvPicPr>
          <p:cNvPr id="350" name="Рисунок 2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7077960" y="38952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351" name="AutoShape 1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52" name="AutoShape 3"/>
          <p:cNvSpPr/>
          <p:nvPr/>
        </p:nvSpPr>
        <p:spPr>
          <a:xfrm>
            <a:off x="307800" y="792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53" name="Picture 1" descr=""/>
          <p:cNvPicPr/>
          <p:nvPr/>
        </p:nvPicPr>
        <p:blipFill>
          <a:blip r:embed="rId3"/>
          <a:stretch/>
        </p:blipFill>
        <p:spPr>
          <a:xfrm>
            <a:off x="9625680" y="236160"/>
            <a:ext cx="2025720" cy="739440"/>
          </a:xfrm>
          <a:prstGeom prst="rect">
            <a:avLst/>
          </a:prstGeom>
          <a:ln w="0">
            <a:noFill/>
          </a:ln>
        </p:spPr>
      </p:pic>
      <p:sp>
        <p:nvSpPr>
          <p:cNvPr id="354" name=""/>
          <p:cNvSpPr/>
          <p:nvPr/>
        </p:nvSpPr>
        <p:spPr>
          <a:xfrm>
            <a:off x="392760" y="1551240"/>
            <a:ext cx="5648760" cy="23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Вирусы в 20-м веке считались вредными агентами, но прогресс в молекулярной биологии изменил восприятие их роли в природе.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Метагеномика изучает генетический материал из окружающей среды, включая почву и воду, с целью исследования вирусов и их разнообразия.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Вирусы не всегда можно культивировать, но метагеномика помогает анализировать их геномы через секвенирование, что раскрывает новые виды.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Вирусное сообщество в океане и почвах различается в зависимости от условий среды, включая численность и уникальность вирусных генотипов.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Вирусы играют ключевую роль в перераспределении углерода и других биогенных элементов, влияя на круговорот веществ в экосистемах.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Массовая гибель хозяев от вирусов высвобождает органическое вещество и минеральные элементы, что регулирует экосистемы, например, в водоёмах.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Вирусы регулируют численность бактерий и фитопланктона, включая их роль в морских экосистемах, где они инфицируют огромное количество клеток.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  <p:sp>
        <p:nvSpPr>
          <p:cNvPr id="355" name="TextBox 6"/>
          <p:cNvSpPr/>
          <p:nvPr/>
        </p:nvSpPr>
        <p:spPr>
          <a:xfrm>
            <a:off x="375480" y="376920"/>
            <a:ext cx="15937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Экология вирусов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TextBox 7"/>
          <p:cNvSpPr/>
          <p:nvPr/>
        </p:nvSpPr>
        <p:spPr>
          <a:xfrm>
            <a:off x="443880" y="1116000"/>
            <a:ext cx="4376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Заключение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6418080" y="986400"/>
            <a:ext cx="4362480" cy="5753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arabicParenR"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8) Вирусы и их хозяева коэволюционируют, приспосабливаясь друг к другу, вирусы мутируют, чтобы опережать защитные системы хозяев.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9) Вирусы используются в ДНК-технологиях, играя роль генетических векторов и способствуя горизонтальному переносу генов между организмами.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10) Вирусы обеспечивают бактерий патогенными генами, что может приводить к возникновению заболеваний, как в случае с Vibrio cholerae.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11) Вирусные инфекции могут повышать адаптационный потенциал хозяев, через лизогенную конверсию и другие механизмы, повышая конкурентоспособность.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12) Вирусы коэволюционируют с бактериями, распространяя полезные гены, что способствует физиологической активности бактерий и их адаптации.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13) Вирусы могут переносить гены между экосистемами, объединяя геномы в пангеном, что делает их важными переносчиками генов на Земле.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arabicParenR"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Source Han Sans C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Скругленный прямоугольник 2"/>
          <p:cNvSpPr/>
          <p:nvPr/>
        </p:nvSpPr>
        <p:spPr>
          <a:xfrm>
            <a:off x="663120" y="1015920"/>
            <a:ext cx="10859760" cy="4984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440">
            <a:solidFill>
              <a:srgbClr val="173b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pic>
        <p:nvPicPr>
          <p:cNvPr id="359" name="Рисунок 3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292360" y="1396800"/>
            <a:ext cx="1601640" cy="446760"/>
          </a:xfrm>
          <a:prstGeom prst="rect">
            <a:avLst/>
          </a:prstGeom>
          <a:ln w="0">
            <a:noFill/>
          </a:ln>
        </p:spPr>
      </p:pic>
      <p:sp>
        <p:nvSpPr>
          <p:cNvPr id="360" name="TextBox 9"/>
          <p:cNvSpPr/>
          <p:nvPr/>
        </p:nvSpPr>
        <p:spPr>
          <a:xfrm>
            <a:off x="2054880" y="5426640"/>
            <a:ext cx="80758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173c90"/>
                </a:solidFill>
                <a:uFillTx/>
                <a:latin typeface="Arial"/>
                <a:ea typeface="DejaVu Sans"/>
              </a:rPr>
              <a:t>s21370158@ibbm.unn.ru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AutoShape 2"/>
          <p:cNvSpPr/>
          <p:nvPr/>
        </p:nvSpPr>
        <p:spPr>
          <a:xfrm>
            <a:off x="155520" y="-144360"/>
            <a:ext cx="2988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2" name=""/>
          <p:cNvSpPr txBox="1"/>
          <p:nvPr/>
        </p:nvSpPr>
        <p:spPr>
          <a:xfrm>
            <a:off x="2839680" y="3273480"/>
            <a:ext cx="680292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400" strike="noStrike" u="none">
                <a:solidFill>
                  <a:srgbClr val="ff0000"/>
                </a:solidFill>
                <a:uFillTx/>
                <a:latin typeface="Arial"/>
                <a:ea typeface="DejaVu Sans"/>
              </a:rPr>
              <a:t>Это просто… пиздец, цензурно выражаясь 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1">
      <a:dk1>
        <a:srgbClr val="000000"/>
      </a:dk1>
      <a:lt1>
        <a:srgbClr val="ffffff"/>
      </a:lt1>
      <a:dk2>
        <a:srgbClr val="173b90"/>
      </a:dk2>
      <a:lt2>
        <a:srgbClr val="e7e6e6"/>
      </a:lt2>
      <a:accent1>
        <a:srgbClr val="173b90"/>
      </a:accent1>
      <a:accent2>
        <a:srgbClr val="ef3b10"/>
      </a:accent2>
      <a:accent3>
        <a:srgbClr val="009c93"/>
      </a:accent3>
      <a:accent4>
        <a:srgbClr val="f5d40a"/>
      </a:accent4>
      <a:accent5>
        <a:srgbClr val="01acdf"/>
      </a:accent5>
      <a:accent6>
        <a:srgbClr val="6c882c"/>
      </a:accent6>
      <a:hlink>
        <a:srgbClr val="ed7d04"/>
      </a:hlink>
      <a:folHlink>
        <a:srgbClr val="502465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</TotalTime>
  <Application>LibreOffice/24.8.2.1$Linux_X86_64 LibreOffice_project/d2333ca8202241beded14b8ee9021e67de4c50ce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2022-11-09T08:47:19Z</dcterms:created>
  <dc:creator>Алина Лелюк</dc:creator>
  <dc:description/>
  <dc:language>ru-RU</dc:language>
  <cp:lastModifiedBy/>
  <dcterms:modified xsi:type="dcterms:W3CDTF">2025-01-14T03:33:28Z</dcterms:modified>
  <cp:revision>89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10</vt:r8>
  </property>
</Properties>
</file>